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7" r:id="rId2"/>
    <p:sldId id="260" r:id="rId3"/>
    <p:sldId id="356" r:id="rId4"/>
    <p:sldId id="358" r:id="rId5"/>
    <p:sldId id="361" r:id="rId6"/>
    <p:sldId id="373" r:id="rId7"/>
  </p:sldIdLst>
  <p:sldSz cx="9144000" cy="6858000" type="screen4x3"/>
  <p:notesSz cx="6858000" cy="9144000"/>
  <p:custDataLst>
    <p:tags r:id="rId1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6FB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5583" autoAdjust="0"/>
    <p:restoredTop sz="85677" autoAdjust="0"/>
  </p:normalViewPr>
  <p:slideViewPr>
    <p:cSldViewPr>
      <p:cViewPr varScale="1">
        <p:scale>
          <a:sx n="47" d="100"/>
          <a:sy n="47" d="100"/>
        </p:scale>
        <p:origin x="-360" y="0"/>
      </p:cViewPr>
      <p:guideLst>
        <p:guide orient="horz" pos="2160"/>
        <p:guide pos="2880"/>
      </p:guideLst>
    </p:cSldViewPr>
  </p:slideViewPr>
  <p:outlineViewPr>
    <p:cViewPr>
      <p:scale>
        <a:sx n="33" d="100"/>
        <a:sy n="33" d="100"/>
      </p:scale>
      <p:origin x="0" y="284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264" y="-8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205DBAE5-CDCA-4CEC-8E4E-379B8CAF97C3}" type="datetimeFigureOut">
              <a:rPr lang="en-US"/>
              <a:pPr>
                <a:defRPr/>
              </a:pPr>
              <a:t>3/10/2009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EEC8F17-E2E6-401F-9AC7-287AF163640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2CE21D8-62B3-4305-A24B-01CB7E5249C0}" type="datetimeFigureOut">
              <a:rPr lang="en-US"/>
              <a:pPr>
                <a:defRPr/>
              </a:pPr>
              <a:t>3/10/2009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815D77B-6C03-414C-AF18-9C5412B291A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2F2BC5-1517-4C6C-8921-A2803FF00875}" type="slidenum">
              <a:rPr lang="en-US"/>
              <a:pPr fontAlgn="base">
                <a:spcBef>
                  <a:spcPct val="0"/>
                </a:spcBef>
                <a:spcAft>
                  <a:spcPct val="0"/>
                </a:spcAft>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2CD083-071E-43E7-84DC-5F3CCDEA2137}" type="slidenum">
              <a:rPr lang="en-US"/>
              <a:pPr fontAlgn="base">
                <a:spcBef>
                  <a:spcPct val="0"/>
                </a:spcBef>
                <a:spcAft>
                  <a:spcPct val="0"/>
                </a:spcAft>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 addition, we have a project team </a:t>
            </a:r>
          </a:p>
          <a:p>
            <a:pPr eaLnBrk="1" hangingPunct="1">
              <a:spcBef>
                <a:spcPct val="0"/>
              </a:spcBef>
            </a:pPr>
            <a:r>
              <a:rPr lang="en-US" smtClean="0"/>
              <a:t>Research team is Metiri and the University of Calgary</a:t>
            </a:r>
          </a:p>
          <a:p>
            <a:pPr eaLnBrk="1" hangingPunct="1">
              <a:spcBef>
                <a:spcPct val="0"/>
              </a:spcBef>
            </a:pPr>
            <a:r>
              <a:rPr lang="en-US" smtClean="0"/>
              <a:t>PD Support team – Dr. Sharon Friesen and the Galileo Education Network Association</a:t>
            </a:r>
          </a:p>
          <a:p>
            <a:pPr eaLnBrk="1" hangingPunct="1">
              <a:spcBef>
                <a:spcPct val="0"/>
              </a:spcBef>
            </a:pPr>
            <a:r>
              <a:rPr lang="en-US" smtClean="0"/>
              <a:t>Project management  team from Alberta Education</a:t>
            </a:r>
          </a:p>
          <a:p>
            <a:pPr eaLnBrk="1" hangingPunct="1">
              <a:spcBef>
                <a:spcPct val="0"/>
              </a:spcBef>
            </a:pPr>
            <a:endParaRPr lang="en-US" smtClean="0"/>
          </a:p>
        </p:txBody>
      </p:sp>
      <p:sp>
        <p:nvSpPr>
          <p:cNvPr id="2355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27A74D42-23B5-4520-9FD5-851D31D2C672}" type="slidenum">
              <a:rPr lang="en-US" sz="1200">
                <a:latin typeface="+mn-lt"/>
              </a:rPr>
              <a:pPr algn="r">
                <a:defRPr/>
              </a:pPr>
              <a:t>3</a:t>
            </a:fld>
            <a:endParaRPr lang="en-US" sz="120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03B2D4BB-6E71-46C3-AF8A-C22BC168E4B4}" type="slidenum">
              <a:rPr lang="en-US" sz="1200">
                <a:latin typeface="+mn-lt"/>
              </a:rPr>
              <a:pPr algn="r">
                <a:defRPr/>
              </a:pPr>
              <a:t>4</a:t>
            </a:fld>
            <a:endParaRPr lang="en-US" sz="1200">
              <a:latin typeface="+mn-lt"/>
            </a:endParaRPr>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purpose of the QED is to gage the effectiveness of the program as a whole by examining the impact of instruction on identified learner outcomes.</a:t>
            </a:r>
          </a:p>
          <a:p>
            <a:pPr eaLnBrk="1" hangingPunct="1">
              <a:spcBef>
                <a:spcPct val="0"/>
              </a:spcBef>
            </a:pPr>
            <a:endParaRPr lang="en-US" smtClean="0"/>
          </a:p>
          <a:p>
            <a:pPr eaLnBrk="1" hangingPunct="1">
              <a:spcBef>
                <a:spcPct val="0"/>
              </a:spcBef>
            </a:pPr>
            <a:r>
              <a:rPr lang="en-US" smtClean="0"/>
              <a:t>Non one-to-one classrooms are defined as having limited access to technology and offer limited authentic learning experiences.</a:t>
            </a:r>
          </a:p>
          <a:p>
            <a:pPr eaLnBrk="1" hangingPunct="1">
              <a:spcBef>
                <a:spcPct val="0"/>
              </a:spcBef>
            </a:pPr>
            <a:endParaRPr lang="en-US" smtClean="0"/>
          </a:p>
          <a:p>
            <a:pPr eaLnBrk="1" hangingPunct="1">
              <a:spcBef>
                <a:spcPct val="0"/>
              </a:spcBef>
              <a:buFontTx/>
              <a:buChar char="-"/>
            </a:pPr>
            <a:r>
              <a:rPr lang="en-US" smtClean="0"/>
              <a:t>looking at academic achievement we will compare the proficiency levels in all content areas for students in the one-to-one classrooms to a matched of students not in a one-to-one classroom</a:t>
            </a:r>
          </a:p>
          <a:p>
            <a:pPr eaLnBrk="1" hangingPunct="1">
              <a:spcBef>
                <a:spcPct val="0"/>
              </a:spcBef>
              <a:buFontTx/>
              <a:buChar char="-"/>
            </a:pPr>
            <a:r>
              <a:rPr lang="en-US" smtClean="0"/>
              <a:t>Look at how the two groups of students differ on engagement levels, self directed learning, their approaches to learning and authentic achievement</a:t>
            </a:r>
          </a:p>
          <a:p>
            <a:pPr eaLnBrk="1" hangingPunct="1">
              <a:spcBef>
                <a:spcPct val="0"/>
              </a:spcBef>
              <a:buFontTx/>
              <a:buChar char="-"/>
            </a:pPr>
            <a:r>
              <a:rPr lang="en-US" smtClean="0"/>
              <a:t>This part of the study is just now being implemented.  CTBS and  CCAT tests will be administered for examining Academic Achievement and the Metiri surveys that are being used with the entire project will be used to measure the engagement, self direction and authenticity pieces.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5"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16F9050-D9EE-46E9-AC53-A8FC15B925CF}" type="slidenum">
              <a:rPr lang="en-US" sz="1200">
                <a:latin typeface="+mn-lt"/>
              </a:rPr>
              <a:pPr algn="r">
                <a:defRPr/>
              </a:pPr>
              <a:t>5</a:t>
            </a:fld>
            <a:endParaRPr lang="en-US" sz="120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We have brought a number of international experts in to work with our participants and they are noticing some very positive things about our Emerge project.  </a:t>
            </a:r>
          </a:p>
          <a:p>
            <a:pPr eaLnBrk="1" hangingPunct="1">
              <a:spcBef>
                <a:spcPct val="0"/>
              </a:spcBef>
            </a:pPr>
            <a:endParaRPr lang="en-US" smtClean="0"/>
          </a:p>
          <a:p>
            <a:pPr eaLnBrk="1" hangingPunct="1">
              <a:spcBef>
                <a:spcPct val="0"/>
              </a:spcBef>
            </a:pPr>
            <a:r>
              <a:rPr lang="en-US" smtClean="0"/>
              <a:t>Key factors are Leadership, Technical Support, Collaboration and Communication.  </a:t>
            </a:r>
          </a:p>
          <a:p>
            <a:pPr eaLnBrk="1" hangingPunct="1">
              <a:spcBef>
                <a:spcPct val="0"/>
              </a:spcBef>
            </a:pPr>
            <a:endParaRPr lang="en-US" smtClean="0"/>
          </a:p>
          <a:p>
            <a:pPr eaLnBrk="1" hangingPunct="1">
              <a:spcBef>
                <a:spcPct val="0"/>
              </a:spcBef>
            </a:pPr>
            <a:r>
              <a:rPr lang="en-US" smtClean="0"/>
              <a:t>Emerge is trying to collect and report evidence that demonstrates that one to one learning environments have a significant impact on student learning.  We are also trying to work collaboratively with our school jurisdictions to provide the best learning opportunities for our students so that all students can be successful contributors to a global economy.  </a:t>
            </a:r>
          </a:p>
          <a:p>
            <a:pPr eaLnBrk="1" hangingPunct="1">
              <a:spcBef>
                <a:spcPct val="0"/>
              </a:spcBef>
            </a:pPr>
            <a:r>
              <a:rPr lang="en-US" smtClean="0"/>
              <a:t>I want to thank you for your input today, it is by asking experts that we find new and innovative strategies for us to explore.  Thank you all for your contribution to our success.</a:t>
            </a:r>
          </a:p>
        </p:txBody>
      </p:sp>
      <p:sp>
        <p:nvSpPr>
          <p:cNvPr id="5632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E69AA09A-8230-46E9-88F1-0C7A5C5258A9}" type="slidenum">
              <a:rPr lang="en-US" sz="1200">
                <a:latin typeface="+mn-lt"/>
              </a:rPr>
              <a:pPr algn="r">
                <a:defRPr/>
              </a:pPr>
              <a:t>6</a:t>
            </a:fld>
            <a:endParaRPr lang="en-US" sz="120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E0496B7-0F53-4022-AFCF-21FB8391A8B3}" type="datetimeFigureOut">
              <a:rPr lang="en-US"/>
              <a:pPr>
                <a:defRPr/>
              </a:pPr>
              <a:t>3/10/2009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AF5CCB-8AC4-4A70-944D-2F562108C07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9A1838A-1EB3-4430-AA82-B393893F1713}" type="datetimeFigureOut">
              <a:rPr lang="en-US"/>
              <a:pPr>
                <a:defRPr/>
              </a:pPr>
              <a:t>3/10/2009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560636-4094-4541-8EA1-A3CED2B96DC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A4F01AA-FD3A-4147-8804-7CD4E884CBE1}" type="datetimeFigureOut">
              <a:rPr lang="en-US"/>
              <a:pPr>
                <a:defRPr/>
              </a:pPr>
              <a:t>3/10/2009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B40926F-C565-4132-898B-02421CFF95E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3FF5B64-2AEB-406F-967D-E941C709B0D8}" type="datetimeFigureOut">
              <a:rPr lang="en-US"/>
              <a:pPr>
                <a:defRPr/>
              </a:pPr>
              <a:t>3/10/2009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93CD62-F3B1-43C4-8352-22315C26030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262C174-6028-4408-B2F7-791F1706F69A}" type="datetimeFigureOut">
              <a:rPr lang="en-US"/>
              <a:pPr>
                <a:defRPr/>
              </a:pPr>
              <a:t>3/10/2009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52640C8-9944-45E8-9AD8-357A836CD03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28E6118-A623-44F8-98E6-7936FBC70788}" type="datetimeFigureOut">
              <a:rPr lang="en-US"/>
              <a:pPr>
                <a:defRPr/>
              </a:pPr>
              <a:t>3/10/2009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4A6AD3D-DD22-4D69-A8CB-71F76E1BFA4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DAE8F1E-23DB-4913-8FBC-EA85F61C6826}" type="datetimeFigureOut">
              <a:rPr lang="en-US"/>
              <a:pPr>
                <a:defRPr/>
              </a:pPr>
              <a:t>3/10/2009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A84D239-7568-4DD9-9337-F750A9DF323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A52AE38-F08C-4105-BD8D-65F1BC557EA3}" type="datetimeFigureOut">
              <a:rPr lang="en-US"/>
              <a:pPr>
                <a:defRPr/>
              </a:pPr>
              <a:t>3/10/2009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E16312D-538A-45E8-95F3-BCD4426EC3C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89DD654-2352-4F79-9D28-672CCD7BF69D}" type="datetimeFigureOut">
              <a:rPr lang="en-US"/>
              <a:pPr>
                <a:defRPr/>
              </a:pPr>
              <a:t>3/10/2009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51DB7B5-6B59-4AA6-980D-D8F2FC6080B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04CE331-0C83-460B-ACFF-574C68539A1D}" type="datetimeFigureOut">
              <a:rPr lang="en-US"/>
              <a:pPr>
                <a:defRPr/>
              </a:pPr>
              <a:t>3/10/2009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58AB566-42AD-487C-B7E9-0C007F1FC1A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421BBE1-4F03-4746-BFC3-748C92E6FCB7}" type="datetimeFigureOut">
              <a:rPr lang="en-US"/>
              <a:pPr>
                <a:defRPr/>
              </a:pPr>
              <a:t>3/10/2009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2317FA7-4214-4980-952C-995704C4CF9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1597EFB-E47D-466B-AAA6-5E08FF6F7992}" type="datetimeFigureOut">
              <a:rPr lang="en-US"/>
              <a:pPr>
                <a:defRPr/>
              </a:pPr>
              <a:t>3/10/2009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F073F3F5-27C8-4BEF-B184-8089A04C11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video" Target="file:///C:\Documents%20and%20Settings\Karen.Andrews\Desktop\COSN\Emerge%20Promo%20not%20branded.wmv" TargetMode="Externa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hyperlink" Target="http://education.alberta.ca/admin/technology.aspx" TargetMode="External"/><Relationship Id="rId5"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p:cNvPicPr>
            <a:picLocks noChangeAspect="1" noChangeArrowheads="1"/>
          </p:cNvPicPr>
          <p:nvPr/>
        </p:nvPicPr>
        <p:blipFill>
          <a:blip r:embed="rId5"/>
          <a:srcRect/>
          <a:stretch>
            <a:fillRect/>
          </a:stretch>
        </p:blipFill>
        <p:spPr bwMode="auto">
          <a:xfrm>
            <a:off x="6350" y="5715000"/>
            <a:ext cx="9131300" cy="981075"/>
          </a:xfrm>
          <a:prstGeom prst="rect">
            <a:avLst/>
          </a:prstGeom>
          <a:noFill/>
          <a:ln w="9525">
            <a:noFill/>
            <a:miter lim="800000"/>
            <a:headEnd/>
            <a:tailEnd/>
          </a:ln>
        </p:spPr>
      </p:pic>
      <p:pic>
        <p:nvPicPr>
          <p:cNvPr id="7" name="Emerge Promo not branded.wmv">
            <a:hlinkClick r:id="" action="ppaction://media"/>
          </p:cNvPr>
          <p:cNvPicPr>
            <a:picLocks noGrp="1" noRot="1" noChangeAspect="1"/>
          </p:cNvPicPr>
          <p:nvPr>
            <p:ph sz="half" idx="2"/>
            <a:videoFile r:link="rId2"/>
          </p:nvPr>
        </p:nvPicPr>
        <p:blipFill>
          <a:blip r:embed="rId6"/>
          <a:srcRect/>
          <a:stretch>
            <a:fillRect/>
          </a:stretch>
        </p:blipFill>
        <p:spPr>
          <a:xfrm>
            <a:off x="0" y="0"/>
            <a:ext cx="10134600" cy="7600950"/>
          </a:xfrm>
        </p:spPr>
      </p:pic>
      <p:pic>
        <p:nvPicPr>
          <p:cNvPr id="15363" name="Picture 7" descr="emerge"/>
          <p:cNvPicPr>
            <a:picLocks noChangeAspect="1" noChangeArrowheads="1"/>
          </p:cNvPicPr>
          <p:nvPr/>
        </p:nvPicPr>
        <p:blipFill>
          <a:blip r:embed="rId7"/>
          <a:srcRect t="47501"/>
          <a:stretch>
            <a:fillRect/>
          </a:stretch>
        </p:blipFill>
        <p:spPr bwMode="auto">
          <a:xfrm>
            <a:off x="0" y="6437313"/>
            <a:ext cx="1524000" cy="42068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166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Group 6"/>
          <p:cNvGrpSpPr>
            <a:grpSpLocks/>
          </p:cNvGrpSpPr>
          <p:nvPr/>
        </p:nvGrpSpPr>
        <p:grpSpPr bwMode="auto">
          <a:xfrm>
            <a:off x="-76200" y="5715000"/>
            <a:ext cx="9213850" cy="1106488"/>
            <a:chOff x="-76200" y="5715000"/>
            <a:chExt cx="9213850" cy="1106905"/>
          </a:xfrm>
        </p:grpSpPr>
        <p:pic>
          <p:nvPicPr>
            <p:cNvPr id="17417" name="Picture 4"/>
            <p:cNvPicPr>
              <a:picLocks noChangeAspect="1" noChangeArrowheads="1"/>
            </p:cNvPicPr>
            <p:nvPr/>
          </p:nvPicPr>
          <p:blipFill>
            <a:blip r:embed="rId4"/>
            <a:srcRect/>
            <a:stretch>
              <a:fillRect/>
            </a:stretch>
          </p:blipFill>
          <p:spPr bwMode="auto">
            <a:xfrm>
              <a:off x="6350" y="5715000"/>
              <a:ext cx="9131300" cy="981075"/>
            </a:xfrm>
            <a:prstGeom prst="rect">
              <a:avLst/>
            </a:prstGeom>
            <a:noFill/>
            <a:ln w="9525">
              <a:noFill/>
              <a:miter lim="800000"/>
              <a:headEnd/>
              <a:tailEnd/>
            </a:ln>
          </p:spPr>
        </p:pic>
        <p:pic>
          <p:nvPicPr>
            <p:cNvPr id="17418" name="Picture 9" descr="emerge"/>
            <p:cNvPicPr>
              <a:picLocks noChangeAspect="1" noChangeArrowheads="1"/>
            </p:cNvPicPr>
            <p:nvPr/>
          </p:nvPicPr>
          <p:blipFill>
            <a:blip r:embed="rId5"/>
            <a:srcRect t="47501"/>
            <a:stretch>
              <a:fillRect/>
            </a:stretch>
          </p:blipFill>
          <p:spPr bwMode="auto">
            <a:xfrm>
              <a:off x="-76200" y="6400800"/>
              <a:ext cx="1524000" cy="421105"/>
            </a:xfrm>
            <a:prstGeom prst="rect">
              <a:avLst/>
            </a:prstGeom>
            <a:noFill/>
            <a:ln w="9525">
              <a:noFill/>
              <a:miter lim="800000"/>
              <a:headEnd/>
              <a:tailEnd/>
            </a:ln>
          </p:spPr>
        </p:pic>
      </p:grpSp>
      <p:sp>
        <p:nvSpPr>
          <p:cNvPr id="14" name="Rectangle 13"/>
          <p:cNvSpPr/>
          <p:nvPr/>
        </p:nvSpPr>
        <p:spPr>
          <a:xfrm>
            <a:off x="-22198" y="65094"/>
            <a:ext cx="4392025" cy="86194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a:solidFill>
                  <a:schemeClr val="tx1"/>
                </a:solidFill>
              </a:rPr>
              <a:t>Emerge One-to-One Research Project</a:t>
            </a:r>
          </a:p>
        </p:txBody>
      </p:sp>
      <p:pic>
        <p:nvPicPr>
          <p:cNvPr id="17413" name="Picture 15" descr="map[1]"/>
          <p:cNvPicPr>
            <a:picLocks noChangeAspect="1" noChangeArrowheads="1"/>
          </p:cNvPicPr>
          <p:nvPr/>
        </p:nvPicPr>
        <p:blipFill>
          <a:blip r:embed="rId6"/>
          <a:srcRect/>
          <a:stretch>
            <a:fillRect/>
          </a:stretch>
        </p:blipFill>
        <p:spPr bwMode="auto">
          <a:xfrm>
            <a:off x="4046538" y="0"/>
            <a:ext cx="5097462" cy="6858000"/>
          </a:xfrm>
          <a:prstGeom prst="rect">
            <a:avLst/>
          </a:prstGeom>
          <a:noFill/>
          <a:ln w="9525" algn="in">
            <a:noFill/>
            <a:miter lim="800000"/>
            <a:headEnd/>
            <a:tailEnd/>
          </a:ln>
        </p:spPr>
      </p:pic>
      <p:sp>
        <p:nvSpPr>
          <p:cNvPr id="8" name="Rounded Rectangle 7"/>
          <p:cNvSpPr/>
          <p:nvPr/>
        </p:nvSpPr>
        <p:spPr>
          <a:xfrm>
            <a:off x="70043" y="1371600"/>
            <a:ext cx="4663559" cy="4495800"/>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3200">
              <a:solidFill>
                <a:schemeClr val="tx1"/>
              </a:solidFill>
            </a:endParaRPr>
          </a:p>
          <a:p>
            <a:pPr>
              <a:defRPr/>
            </a:pPr>
            <a:r>
              <a:rPr lang="en-US" sz="3200" b="1">
                <a:solidFill>
                  <a:schemeClr val="tx1"/>
                </a:solidFill>
              </a:rPr>
              <a:t>ENHANCING TEACHING AND LEARNING FOR SPECIFIC STUDENT POPULATIONS</a:t>
            </a:r>
          </a:p>
          <a:p>
            <a:pPr>
              <a:defRPr/>
            </a:pPr>
            <a:endParaRPr lang="en-US" sz="3200" b="1">
              <a:solidFill>
                <a:schemeClr val="tx1"/>
              </a:solidFill>
            </a:endParaRPr>
          </a:p>
          <a:p>
            <a:pPr>
              <a:defRPr/>
            </a:pPr>
            <a:r>
              <a:rPr lang="en-US" sz="3200" b="1">
                <a:solidFill>
                  <a:schemeClr val="tx1"/>
                </a:solidFill>
              </a:rPr>
              <a:t>IMPROVING STUDENT LEARNING IN TARGETED AREAS</a:t>
            </a:r>
          </a:p>
          <a:p>
            <a:pPr>
              <a:defRPr/>
            </a:pPr>
            <a:endParaRPr lang="en-US" b="1">
              <a:solidFill>
                <a:schemeClr val="tx1"/>
              </a:solidFill>
            </a:endParaRPr>
          </a:p>
          <a:p>
            <a:pPr>
              <a:defRPr/>
            </a:pPr>
            <a:endParaRPr lang="en-US">
              <a:solidFill>
                <a:srgbClr val="FFFFFF"/>
              </a:solidFill>
            </a:endParaRP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7" name="Group 1"/>
          <p:cNvGrpSpPr>
            <a:grpSpLocks/>
          </p:cNvGrpSpPr>
          <p:nvPr/>
        </p:nvGrpSpPr>
        <p:grpSpPr bwMode="auto">
          <a:xfrm>
            <a:off x="-76200" y="5715000"/>
            <a:ext cx="9213850" cy="1106488"/>
            <a:chOff x="-76200" y="5715000"/>
            <a:chExt cx="9213850" cy="1106905"/>
          </a:xfrm>
        </p:grpSpPr>
        <p:pic>
          <p:nvPicPr>
            <p:cNvPr id="19463" name="Picture 4"/>
            <p:cNvPicPr>
              <a:picLocks noChangeAspect="1" noChangeArrowheads="1"/>
            </p:cNvPicPr>
            <p:nvPr/>
          </p:nvPicPr>
          <p:blipFill>
            <a:blip r:embed="rId4"/>
            <a:srcRect/>
            <a:stretch>
              <a:fillRect/>
            </a:stretch>
          </p:blipFill>
          <p:spPr bwMode="auto">
            <a:xfrm>
              <a:off x="6350" y="5715000"/>
              <a:ext cx="9131300" cy="981075"/>
            </a:xfrm>
            <a:prstGeom prst="rect">
              <a:avLst/>
            </a:prstGeom>
            <a:noFill/>
            <a:ln w="9525">
              <a:noFill/>
              <a:miter lim="800000"/>
              <a:headEnd/>
              <a:tailEnd/>
            </a:ln>
          </p:spPr>
        </p:pic>
        <p:pic>
          <p:nvPicPr>
            <p:cNvPr id="19464" name="Picture 3" descr="emerge"/>
            <p:cNvPicPr>
              <a:picLocks noChangeAspect="1" noChangeArrowheads="1"/>
            </p:cNvPicPr>
            <p:nvPr/>
          </p:nvPicPr>
          <p:blipFill>
            <a:blip r:embed="rId5"/>
            <a:srcRect t="47501"/>
            <a:stretch>
              <a:fillRect/>
            </a:stretch>
          </p:blipFill>
          <p:spPr bwMode="auto">
            <a:xfrm>
              <a:off x="-76200" y="6400800"/>
              <a:ext cx="1524000" cy="421105"/>
            </a:xfrm>
            <a:prstGeom prst="rect">
              <a:avLst/>
            </a:prstGeom>
            <a:noFill/>
            <a:ln w="9525">
              <a:noFill/>
              <a:miter lim="800000"/>
              <a:headEnd/>
              <a:tailEnd/>
            </a:ln>
          </p:spPr>
        </p:pic>
      </p:grpSp>
      <p:sp>
        <p:nvSpPr>
          <p:cNvPr id="5" name="Rectangle 4"/>
          <p:cNvSpPr/>
          <p:nvPr/>
        </p:nvSpPr>
        <p:spPr>
          <a:xfrm>
            <a:off x="0" y="304800"/>
            <a:ext cx="8001000" cy="609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Emerge One-to-One Project Team	</a:t>
            </a:r>
          </a:p>
        </p:txBody>
      </p:sp>
      <p:sp>
        <p:nvSpPr>
          <p:cNvPr id="19461" name="Content Placeholder 8"/>
          <p:cNvSpPr>
            <a:spLocks noGrp="1"/>
          </p:cNvSpPr>
          <p:nvPr>
            <p:ph sz="half" idx="4294967295"/>
          </p:nvPr>
        </p:nvSpPr>
        <p:spPr>
          <a:xfrm>
            <a:off x="0" y="1447800"/>
            <a:ext cx="5029200" cy="4678363"/>
          </a:xfrm>
        </p:spPr>
        <p:txBody>
          <a:bodyPr/>
          <a:lstStyle/>
          <a:p>
            <a:pPr eaLnBrk="1" hangingPunct="1"/>
            <a:r>
              <a:rPr lang="en-US" b="1" smtClean="0"/>
              <a:t>Provincial Research Team</a:t>
            </a:r>
          </a:p>
          <a:p>
            <a:pPr lvl="1" eaLnBrk="1" hangingPunct="1"/>
            <a:r>
              <a:rPr lang="en-US" b="1" smtClean="0"/>
              <a:t>Metiri Group &amp; University of Calgary</a:t>
            </a:r>
          </a:p>
          <a:p>
            <a:pPr eaLnBrk="1" hangingPunct="1"/>
            <a:r>
              <a:rPr lang="en-US" b="1" smtClean="0"/>
              <a:t>Professional Learning Team</a:t>
            </a:r>
          </a:p>
          <a:p>
            <a:pPr lvl="1" eaLnBrk="1" hangingPunct="1"/>
            <a:r>
              <a:rPr lang="en-US" b="1" smtClean="0"/>
              <a:t>Galileo Education Network</a:t>
            </a:r>
          </a:p>
          <a:p>
            <a:pPr eaLnBrk="1" hangingPunct="1"/>
            <a:r>
              <a:rPr lang="en-US" b="1" smtClean="0"/>
              <a:t>Alberta Education</a:t>
            </a:r>
          </a:p>
          <a:p>
            <a:pPr eaLnBrk="1" hangingPunct="1">
              <a:buFont typeface="Arial" charset="0"/>
              <a:buNone/>
            </a:pPr>
            <a:endParaRPr lang="en-US" sz="2800" smtClean="0"/>
          </a:p>
        </p:txBody>
      </p:sp>
      <p:pic>
        <p:nvPicPr>
          <p:cNvPr id="19462" name="Picture 6" descr="Floe Lake"/>
          <p:cNvPicPr>
            <a:picLocks noChangeAspect="1" noChangeArrowheads="1"/>
          </p:cNvPicPr>
          <p:nvPr/>
        </p:nvPicPr>
        <p:blipFill>
          <a:blip r:embed="rId6"/>
          <a:srcRect/>
          <a:stretch>
            <a:fillRect/>
          </a:stretch>
        </p:blipFill>
        <p:spPr bwMode="auto">
          <a:xfrm>
            <a:off x="5486400" y="990600"/>
            <a:ext cx="3349625" cy="50292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idx="4294967295"/>
          </p:nvPr>
        </p:nvSpPr>
        <p:spPr>
          <a:xfrm>
            <a:off x="457200" y="838200"/>
            <a:ext cx="8229600" cy="1143000"/>
          </a:xfrm>
        </p:spPr>
        <p:txBody>
          <a:bodyPr/>
          <a:lstStyle/>
          <a:p>
            <a:pPr eaLnBrk="1" hangingPunct="1"/>
            <a:r>
              <a:rPr lang="en-US" b="1" smtClean="0"/>
              <a:t>3 Complex Questions:</a:t>
            </a:r>
          </a:p>
        </p:txBody>
      </p:sp>
      <p:sp>
        <p:nvSpPr>
          <p:cNvPr id="21506" name="Rectangle 3"/>
          <p:cNvSpPr>
            <a:spLocks noGrp="1" noChangeArrowheads="1"/>
          </p:cNvSpPr>
          <p:nvPr>
            <p:ph type="body" sz="half" idx="4294967295"/>
          </p:nvPr>
        </p:nvSpPr>
        <p:spPr>
          <a:xfrm>
            <a:off x="228600" y="1981200"/>
            <a:ext cx="7620000" cy="4114800"/>
          </a:xfrm>
        </p:spPr>
        <p:txBody>
          <a:bodyPr/>
          <a:lstStyle/>
          <a:p>
            <a:pPr marL="533400" indent="-533400" eaLnBrk="1" hangingPunct="1">
              <a:lnSpc>
                <a:spcPct val="90000"/>
              </a:lnSpc>
              <a:buFontTx/>
              <a:buNone/>
            </a:pPr>
            <a:r>
              <a:rPr lang="en-US" sz="4800" smtClean="0"/>
              <a:t>How are you prepared for:</a:t>
            </a:r>
          </a:p>
          <a:p>
            <a:pPr marL="533400" indent="-533400" eaLnBrk="1" hangingPunct="1">
              <a:lnSpc>
                <a:spcPct val="90000"/>
              </a:lnSpc>
              <a:buFontTx/>
              <a:buChar char="•"/>
            </a:pPr>
            <a:r>
              <a:rPr lang="en-US" sz="4800" smtClean="0"/>
              <a:t>Staff turnover</a:t>
            </a:r>
          </a:p>
          <a:p>
            <a:pPr marL="533400" indent="-533400" eaLnBrk="1" hangingPunct="1">
              <a:lnSpc>
                <a:spcPct val="90000"/>
              </a:lnSpc>
              <a:buFontTx/>
              <a:buChar char="•"/>
            </a:pPr>
            <a:r>
              <a:rPr lang="en-US" sz="4800" smtClean="0"/>
              <a:t>IT – ET Gap</a:t>
            </a:r>
          </a:p>
          <a:p>
            <a:pPr marL="533400" indent="-533400" eaLnBrk="1" hangingPunct="1">
              <a:lnSpc>
                <a:spcPct val="90000"/>
              </a:lnSpc>
              <a:buFontTx/>
              <a:buChar char="•"/>
            </a:pPr>
            <a:r>
              <a:rPr lang="en-US" sz="4800" smtClean="0"/>
              <a:t>Supporting a spectrum of teaching practice</a:t>
            </a:r>
          </a:p>
        </p:txBody>
      </p:sp>
      <p:sp>
        <p:nvSpPr>
          <p:cNvPr id="4" name="Rectangle 3"/>
          <p:cNvSpPr/>
          <p:nvPr/>
        </p:nvSpPr>
        <p:spPr>
          <a:xfrm>
            <a:off x="0" y="304800"/>
            <a:ext cx="8001000" cy="609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Emerge One-to-One Research Project</a:t>
            </a:r>
          </a:p>
        </p:txBody>
      </p:sp>
      <p:grpSp>
        <p:nvGrpSpPr>
          <p:cNvPr id="21510" name="Group 4"/>
          <p:cNvGrpSpPr>
            <a:grpSpLocks/>
          </p:cNvGrpSpPr>
          <p:nvPr/>
        </p:nvGrpSpPr>
        <p:grpSpPr bwMode="auto">
          <a:xfrm>
            <a:off x="-76200" y="5715000"/>
            <a:ext cx="9213850" cy="1106488"/>
            <a:chOff x="-76200" y="5715000"/>
            <a:chExt cx="9213850" cy="1106905"/>
          </a:xfrm>
        </p:grpSpPr>
        <p:pic>
          <p:nvPicPr>
            <p:cNvPr id="21511" name="Picture 4"/>
            <p:cNvPicPr>
              <a:picLocks noChangeAspect="1" noChangeArrowheads="1"/>
            </p:cNvPicPr>
            <p:nvPr/>
          </p:nvPicPr>
          <p:blipFill>
            <a:blip r:embed="rId4"/>
            <a:srcRect/>
            <a:stretch>
              <a:fillRect/>
            </a:stretch>
          </p:blipFill>
          <p:spPr bwMode="auto">
            <a:xfrm>
              <a:off x="6350" y="5715000"/>
              <a:ext cx="9131300" cy="981075"/>
            </a:xfrm>
            <a:prstGeom prst="rect">
              <a:avLst/>
            </a:prstGeom>
            <a:noFill/>
            <a:ln w="9525">
              <a:noFill/>
              <a:miter lim="800000"/>
              <a:headEnd/>
              <a:tailEnd/>
            </a:ln>
          </p:spPr>
        </p:pic>
        <p:pic>
          <p:nvPicPr>
            <p:cNvPr id="21512" name="Picture 6" descr="emerge"/>
            <p:cNvPicPr>
              <a:picLocks noChangeAspect="1" noChangeArrowheads="1"/>
            </p:cNvPicPr>
            <p:nvPr/>
          </p:nvPicPr>
          <p:blipFill>
            <a:blip r:embed="rId5"/>
            <a:srcRect t="47501"/>
            <a:stretch>
              <a:fillRect/>
            </a:stretch>
          </p:blipFill>
          <p:spPr bwMode="auto">
            <a:xfrm>
              <a:off x="-76200" y="6400800"/>
              <a:ext cx="1524000" cy="421105"/>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457200"/>
            <a:ext cx="8001000" cy="609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400" b="1" dirty="0"/>
              <a:t>Emerge One-to-One Year One Findings</a:t>
            </a:r>
          </a:p>
        </p:txBody>
      </p:sp>
      <p:grpSp>
        <p:nvGrpSpPr>
          <p:cNvPr id="23556" name="Group 6"/>
          <p:cNvGrpSpPr>
            <a:grpSpLocks/>
          </p:cNvGrpSpPr>
          <p:nvPr/>
        </p:nvGrpSpPr>
        <p:grpSpPr bwMode="auto">
          <a:xfrm>
            <a:off x="-76200" y="5715000"/>
            <a:ext cx="9213850" cy="1106488"/>
            <a:chOff x="-76200" y="5715000"/>
            <a:chExt cx="9213850" cy="1106905"/>
          </a:xfrm>
        </p:grpSpPr>
        <p:pic>
          <p:nvPicPr>
            <p:cNvPr id="23558" name="Picture 4"/>
            <p:cNvPicPr>
              <a:picLocks noChangeAspect="1" noChangeArrowheads="1"/>
            </p:cNvPicPr>
            <p:nvPr/>
          </p:nvPicPr>
          <p:blipFill>
            <a:blip r:embed="rId4"/>
            <a:srcRect/>
            <a:stretch>
              <a:fillRect/>
            </a:stretch>
          </p:blipFill>
          <p:spPr bwMode="auto">
            <a:xfrm>
              <a:off x="6350" y="5715000"/>
              <a:ext cx="9131300" cy="981075"/>
            </a:xfrm>
            <a:prstGeom prst="rect">
              <a:avLst/>
            </a:prstGeom>
            <a:noFill/>
            <a:ln w="9525">
              <a:noFill/>
              <a:miter lim="800000"/>
              <a:headEnd/>
              <a:tailEnd/>
            </a:ln>
          </p:spPr>
        </p:pic>
        <p:pic>
          <p:nvPicPr>
            <p:cNvPr id="23559" name="Picture 8" descr="emerge"/>
            <p:cNvPicPr>
              <a:picLocks noChangeAspect="1" noChangeArrowheads="1"/>
            </p:cNvPicPr>
            <p:nvPr/>
          </p:nvPicPr>
          <p:blipFill>
            <a:blip r:embed="rId5"/>
            <a:srcRect t="47501"/>
            <a:stretch>
              <a:fillRect/>
            </a:stretch>
          </p:blipFill>
          <p:spPr bwMode="auto">
            <a:xfrm>
              <a:off x="-76200" y="6400800"/>
              <a:ext cx="1524000" cy="421105"/>
            </a:xfrm>
            <a:prstGeom prst="rect">
              <a:avLst/>
            </a:prstGeom>
            <a:noFill/>
            <a:ln w="9525">
              <a:noFill/>
              <a:miter lim="800000"/>
              <a:headEnd/>
              <a:tailEnd/>
            </a:ln>
          </p:spPr>
        </p:pic>
      </p:grpSp>
      <p:sp>
        <p:nvSpPr>
          <p:cNvPr id="23557" name="Content Placeholder 10"/>
          <p:cNvSpPr>
            <a:spLocks noGrp="1"/>
          </p:cNvSpPr>
          <p:nvPr>
            <p:ph idx="4294967295"/>
          </p:nvPr>
        </p:nvSpPr>
        <p:spPr>
          <a:xfrm>
            <a:off x="0" y="1676400"/>
            <a:ext cx="8686800" cy="3733800"/>
          </a:xfrm>
        </p:spPr>
        <p:txBody>
          <a:bodyPr/>
          <a:lstStyle/>
          <a:p>
            <a:pPr eaLnBrk="1" hangingPunct="1"/>
            <a:r>
              <a:rPr lang="en-US" sz="4000" smtClean="0"/>
              <a:t>Do teachers know the difference between:Cognitive, Social,Behavioral engagement?</a:t>
            </a:r>
          </a:p>
          <a:p>
            <a:pPr eaLnBrk="1" hangingPunct="1"/>
            <a:r>
              <a:rPr lang="en-US" sz="4000" smtClean="0"/>
              <a:t>Are they fostering higher-order skills? </a:t>
            </a:r>
          </a:p>
          <a:p>
            <a:pPr lvl="1" eaLnBrk="1" hangingPunct="1"/>
            <a:r>
              <a:rPr lang="en-US" sz="3200" smtClean="0"/>
              <a:t>critical thinking, teaming and collaboration, self-direction, etc. </a:t>
            </a:r>
          </a:p>
          <a:p>
            <a:pPr lvl="2" eaLnBrk="1" hangingPunct="1">
              <a:buFont typeface="Arial" charset="0"/>
              <a:buNone/>
            </a:pPr>
            <a:endParaRPr lang="en-US" sz="3600" smtClean="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6"/>
          <p:cNvGrpSpPr>
            <a:grpSpLocks/>
          </p:cNvGrpSpPr>
          <p:nvPr/>
        </p:nvGrpSpPr>
        <p:grpSpPr bwMode="auto">
          <a:xfrm>
            <a:off x="-76200" y="5715000"/>
            <a:ext cx="9213850" cy="1106488"/>
            <a:chOff x="-76200" y="5715000"/>
            <a:chExt cx="9213850" cy="1106905"/>
          </a:xfrm>
        </p:grpSpPr>
        <p:pic>
          <p:nvPicPr>
            <p:cNvPr id="25606" name="Picture 4"/>
            <p:cNvPicPr>
              <a:picLocks noChangeAspect="1" noChangeArrowheads="1"/>
            </p:cNvPicPr>
            <p:nvPr/>
          </p:nvPicPr>
          <p:blipFill>
            <a:blip r:embed="rId4"/>
            <a:srcRect/>
            <a:stretch>
              <a:fillRect/>
            </a:stretch>
          </p:blipFill>
          <p:spPr bwMode="auto">
            <a:xfrm>
              <a:off x="6350" y="5715000"/>
              <a:ext cx="9131300" cy="981075"/>
            </a:xfrm>
            <a:prstGeom prst="rect">
              <a:avLst/>
            </a:prstGeom>
            <a:noFill/>
            <a:ln w="9525">
              <a:noFill/>
              <a:miter lim="800000"/>
              <a:headEnd/>
              <a:tailEnd/>
            </a:ln>
          </p:spPr>
        </p:pic>
        <p:pic>
          <p:nvPicPr>
            <p:cNvPr id="25607" name="Picture 2" descr="emerge"/>
            <p:cNvPicPr>
              <a:picLocks noChangeAspect="1" noChangeArrowheads="1"/>
            </p:cNvPicPr>
            <p:nvPr/>
          </p:nvPicPr>
          <p:blipFill>
            <a:blip r:embed="rId5"/>
            <a:srcRect t="47501"/>
            <a:stretch>
              <a:fillRect/>
            </a:stretch>
          </p:blipFill>
          <p:spPr bwMode="auto">
            <a:xfrm>
              <a:off x="-76200" y="6400800"/>
              <a:ext cx="1524000" cy="421105"/>
            </a:xfrm>
            <a:prstGeom prst="rect">
              <a:avLst/>
            </a:prstGeom>
            <a:noFill/>
            <a:ln w="9525">
              <a:noFill/>
              <a:miter lim="800000"/>
              <a:headEnd/>
              <a:tailEnd/>
            </a:ln>
          </p:spPr>
        </p:pic>
      </p:grpSp>
      <p:sp>
        <p:nvSpPr>
          <p:cNvPr id="25602" name="Content Placeholder 8"/>
          <p:cNvSpPr>
            <a:spLocks noGrp="1"/>
          </p:cNvSpPr>
          <p:nvPr>
            <p:ph sz="half" idx="4294967295"/>
          </p:nvPr>
        </p:nvSpPr>
        <p:spPr>
          <a:xfrm>
            <a:off x="0" y="4191000"/>
            <a:ext cx="9296400" cy="3306763"/>
          </a:xfrm>
        </p:spPr>
        <p:txBody>
          <a:bodyPr/>
          <a:lstStyle/>
          <a:p>
            <a:pPr eaLnBrk="1" hangingPunct="1">
              <a:buFont typeface="Arial" charset="0"/>
              <a:buNone/>
            </a:pPr>
            <a:endParaRPr lang="en-US" sz="2800" b="1" smtClean="0">
              <a:solidFill>
                <a:srgbClr val="92D050"/>
              </a:solidFill>
            </a:endParaRPr>
          </a:p>
          <a:p>
            <a:pPr eaLnBrk="1" hangingPunct="1">
              <a:buFont typeface="Arial" charset="0"/>
              <a:buNone/>
            </a:pPr>
            <a:r>
              <a:rPr lang="en-US" sz="3600" b="1" smtClean="0">
                <a:solidFill>
                  <a:srgbClr val="92D050"/>
                </a:solidFill>
                <a:hlinkClick r:id="rId6"/>
              </a:rPr>
              <a:t>http://education.alberta.ca/admin/technology.aspx</a:t>
            </a:r>
            <a:endParaRPr lang="en-US" sz="3600" b="1" smtClean="0">
              <a:solidFill>
                <a:srgbClr val="92D050"/>
              </a:solidFill>
            </a:endParaRPr>
          </a:p>
          <a:p>
            <a:pPr eaLnBrk="1" hangingPunct="1"/>
            <a:endParaRPr lang="en-US" sz="3600" smtClean="0"/>
          </a:p>
          <a:p>
            <a:pPr eaLnBrk="1" hangingPunct="1"/>
            <a:endParaRPr lang="en-US" sz="2800" smtClean="0"/>
          </a:p>
          <a:p>
            <a:pPr eaLnBrk="1" hangingPunct="1">
              <a:buFont typeface="Arial" charset="0"/>
              <a:buNone/>
            </a:pPr>
            <a:endParaRPr lang="en-US" sz="2800" smtClean="0"/>
          </a:p>
        </p:txBody>
      </p:sp>
      <p:pic>
        <p:nvPicPr>
          <p:cNvPr id="25603" name="Picture 9" descr="snow-covered-plane"/>
          <p:cNvPicPr>
            <a:picLocks noChangeAspect="1" noChangeArrowheads="1"/>
          </p:cNvPicPr>
          <p:nvPr/>
        </p:nvPicPr>
        <p:blipFill>
          <a:blip r:embed="rId7"/>
          <a:srcRect/>
          <a:stretch>
            <a:fillRect/>
          </a:stretch>
        </p:blipFill>
        <p:spPr bwMode="auto">
          <a:xfrm>
            <a:off x="0" y="0"/>
            <a:ext cx="5715000" cy="4800600"/>
          </a:xfrm>
          <a:prstGeom prst="rect">
            <a:avLst/>
          </a:prstGeom>
          <a:noFill/>
          <a:ln w="9525">
            <a:noFill/>
            <a:miter lim="800000"/>
            <a:headEnd/>
            <a:tailEnd/>
          </a:ln>
        </p:spPr>
      </p:pic>
      <p:sp>
        <p:nvSpPr>
          <p:cNvPr id="25610" name="Text Box 10"/>
          <p:cNvSpPr txBox="1">
            <a:spLocks noChangeArrowheads="1"/>
          </p:cNvSpPr>
          <p:nvPr/>
        </p:nvSpPr>
        <p:spPr bwMode="auto">
          <a:xfrm>
            <a:off x="5867400" y="1301750"/>
            <a:ext cx="2444750" cy="641350"/>
          </a:xfrm>
          <a:prstGeom prst="rect">
            <a:avLst/>
          </a:prstGeom>
          <a:noFill/>
          <a:ln w="9525">
            <a:noFill/>
            <a:miter lim="800000"/>
            <a:headEnd/>
            <a:tailEnd/>
          </a:ln>
          <a:effectLst/>
        </p:spPr>
        <p:txBody>
          <a:bodyPr wrap="none">
            <a:spAutoFit/>
          </a:bodyPr>
          <a:lstStyle/>
          <a:p>
            <a:r>
              <a:rPr lang="en-US" sz="3600"/>
              <a:t>Thank you!</a:t>
            </a: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ANSWERNOWTEXT" val="Answer Now"/>
  <p:tag name="RESPTABLESTYLE" val="-1"/>
  <p:tag name="ALLOWDUPLICATES" val="False"/>
  <p:tag name="AUTOADVANCE" val="False"/>
  <p:tag name="STDCHART" val="1"/>
  <p:tag name="BUBBLENAMEVISIBLE" val="True"/>
  <p:tag name="DEFAULTNUMTEAMS" val="5"/>
  <p:tag name="CUSTOMCELLBACKCOLOR2" val="-13395457"/>
  <p:tag name="DISPLAYNAME" val="True"/>
  <p:tag name="GRIDROTATIONINTERVAL" val="2"/>
  <p:tag name="POLLINGCYCLE" val="2"/>
  <p:tag name="INCLUDENONRESPONDERS" val="False"/>
  <p:tag name="ALLOWUSERFEEDBACK" val="True"/>
  <p:tag name="REALTIMEBACKUPPATH" val="(None)"/>
  <p:tag name="ADVANCEDSETTINGSVIEW" val="False"/>
  <p:tag name="USESECONDARYMONITOR" val="True"/>
  <p:tag name="RESPCOUNTERSTYLE" val="-1"/>
  <p:tag name="NUMRESPONSES" val="1"/>
  <p:tag name="REVIEWONLY" val="False"/>
  <p:tag name="TEAMSINLEADERBOARD" val="5"/>
  <p:tag name="BUBBLEGROUPING" val="3"/>
  <p:tag name="CUSTOMCELLBACKCOLOR3" val="-268652"/>
  <p:tag name="DISPLAYDEVICEID" val="True"/>
  <p:tag name="GRIDPOSITION" val="1"/>
  <p:tag name="MULTIRESPDIVISOR" val="1"/>
  <p:tag name="INCORRECTPOINTVALUE" val="0"/>
  <p:tag name="CHARTSCALE" val="True"/>
  <p:tag name="BULLETTYPE" val="3"/>
  <p:tag name="COUNTDOWNSECONDS" val="10"/>
  <p:tag name="CHARTVALUEFORMAT" val="0%"/>
  <p:tag name="MAXRESPONDERS" val="5"/>
  <p:tag name="CUSTOMCELLFORECOLOR" val="-16777216"/>
  <p:tag name="DISPLAYDEVICENUMBER" val="True"/>
  <p:tag name="CHARTCOLORS" val="0"/>
  <p:tag name="INCLUDEPPT" val="True"/>
  <p:tag name="AUTOADJUSTPARTRANGE" val="True"/>
  <p:tag name="ANSWERNOWSTYLE" val="-1"/>
  <p:tag name="BACKUPSESSIONS" val="True"/>
  <p:tag name="PARTICIPANTSINLEADERBOARD" val="5"/>
  <p:tag name="CUSTOMCELLBACKCOLOR1" val="-657956"/>
  <p:tag name="AUTOSIZEGRID" val="True"/>
  <p:tag name="PARTLISTDEFAULT" val="0"/>
  <p:tag name="TPVERSION" val="2008"/>
  <p:tag name="RESPCOUNTERFORMAT" val="0"/>
  <p:tag name="AUTOUPDATEALIASES" val="True"/>
  <p:tag name="CUSTOMCELLBACKCOLOR4" val="-8355712"/>
  <p:tag name="CHARTLABELS" val="0"/>
  <p:tag name="ZEROBASED" val="False"/>
  <p:tag name="INPUTSOURCE" val="1"/>
  <p:tag name="BUBBLEVALUEFORMAT" val="0.0"/>
  <p:tag name="GRIDSIZE" val="{Width=800, Height=600}"/>
  <p:tag name="POWERPOINTVERSION" val="12.0"/>
  <p:tag name="ROTATIONINTERVAL" val="2"/>
  <p:tag name="GRIDOPACITY" val="90"/>
  <p:tag name="SHOWBARVISIBLE" val="True"/>
  <p:tag name="CUSTOMGRIDBACKCOLOR" val="-722948"/>
  <p:tag name="REALTIMEBACKUP" val="False"/>
  <p:tag name="USESCHEMECOLORS" val="True"/>
  <p:tag name="BACKUPMAINTENANCE" val="7"/>
  <p:tag name="COUNTDOWNSTYLE" val="-1"/>
  <p:tag name="BUBBLESIZEVISIBLE" val="True"/>
  <p:tag name="CORRECTPOINTVALUE" val="100"/>
  <p:tag name="RESETCHARTS" val="Tru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3417</TotalTime>
  <Words>394</Words>
  <Application>Microsoft Office PowerPoint</Application>
  <PresentationFormat>On-screen Show (4:3)</PresentationFormat>
  <Paragraphs>48</Paragraphs>
  <Slides>6</Slides>
  <Notes>6</Notes>
  <HiddenSlides>0</HiddenSlides>
  <MMClips>1</MMClips>
  <ScaleCrop>false</ScaleCrop>
  <HeadingPairs>
    <vt:vector size="6" baseType="variant">
      <vt:variant>
        <vt:lpstr>Fonts Used</vt:lpstr>
      </vt:variant>
      <vt:variant>
        <vt:i4>2</vt:i4>
      </vt:variant>
      <vt:variant>
        <vt:lpstr>Design Template</vt:lpstr>
      </vt:variant>
      <vt:variant>
        <vt:i4>1</vt:i4>
      </vt:variant>
      <vt:variant>
        <vt:lpstr>Slide Titles</vt:lpstr>
      </vt:variant>
      <vt:variant>
        <vt:i4>6</vt:i4>
      </vt:variant>
    </vt:vector>
  </HeadingPairs>
  <TitlesOfParts>
    <vt:vector size="9" baseType="lpstr">
      <vt:lpstr>Arial</vt:lpstr>
      <vt:lpstr>Calibri</vt:lpstr>
      <vt:lpstr>Office Theme</vt:lpstr>
      <vt:lpstr>Slide 1</vt:lpstr>
      <vt:lpstr>Slide 2</vt:lpstr>
      <vt:lpstr>Slide 3</vt:lpstr>
      <vt:lpstr>3 Complex Questions:</vt:lpstr>
      <vt:lpstr>Slide 5</vt:lpstr>
      <vt:lpstr>Slide 6</vt:lpstr>
    </vt:vector>
  </TitlesOfParts>
  <Company>Government of Alberta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Karen.Shipka</dc:creator>
  <cp:lastModifiedBy>Karen.Andrews</cp:lastModifiedBy>
  <cp:revision>43</cp:revision>
  <dcterms:created xsi:type="dcterms:W3CDTF">2008-10-30T21:14:25Z</dcterms:created>
  <dcterms:modified xsi:type="dcterms:W3CDTF">2009-03-11T04:15:27Z</dcterms:modified>
</cp:coreProperties>
</file>